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3" r:id="rId4"/>
    <p:sldId id="266" r:id="rId5"/>
    <p:sldId id="267" r:id="rId6"/>
    <p:sldId id="268" r:id="rId7"/>
    <p:sldId id="258" r:id="rId8"/>
    <p:sldId id="26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17" autoAdjust="0"/>
  </p:normalViewPr>
  <p:slideViewPr>
    <p:cSldViewPr>
      <p:cViewPr varScale="1">
        <p:scale>
          <a:sx n="79" d="100"/>
          <a:sy n="79" d="100"/>
        </p:scale>
        <p:origin x="-9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</a:t>
            </a:r>
            <a:r>
              <a:rPr lang="en-US" baseline="0" dirty="0" smtClean="0"/>
              <a:t> Increase at Anchor Points </a:t>
            </a:r>
            <a:br>
              <a:rPr lang="en-US" baseline="0" dirty="0" smtClean="0"/>
            </a:br>
            <a:r>
              <a:rPr lang="en-US" sz="1400" baseline="0" dirty="0" smtClean="0"/>
              <a:t>(Inclusive of Step)</a:t>
            </a:r>
            <a:endParaRPr lang="en-US" sz="14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% Increase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dPt>
            <c:idx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Pt>
            <c:idx val="1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Pt>
            <c:idx val="2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Pt>
            <c:idx val="3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dPt>
          <c:dLbls>
            <c:showVal val="1"/>
          </c:dLbls>
          <c:cat>
            <c:strRef>
              <c:f>Sheet1!$A$2:$A$5</c:f>
              <c:strCache>
                <c:ptCount val="4"/>
                <c:pt idx="0">
                  <c:v>New Teacher</c:v>
                </c:pt>
                <c:pt idx="1">
                  <c:v>10 Years</c:v>
                </c:pt>
                <c:pt idx="2">
                  <c:v>20 Years</c:v>
                </c:pt>
                <c:pt idx="3">
                  <c:v>30 Years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4.3299999999999998E-2</c:v>
                </c:pt>
                <c:pt idx="1">
                  <c:v>1.2999999999999998E-2</c:v>
                </c:pt>
                <c:pt idx="2">
                  <c:v>2.5700000000000011E-2</c:v>
                </c:pt>
                <c:pt idx="3">
                  <c:v>1.2999999999999998E-2</c:v>
                </c:pt>
              </c:numCache>
            </c:numRef>
          </c:val>
        </c:ser>
        <c:axId val="79835904"/>
        <c:axId val="79837440"/>
      </c:barChart>
      <c:catAx>
        <c:axId val="79835904"/>
        <c:scaling>
          <c:orientation val="minMax"/>
        </c:scaling>
        <c:axPos val="b"/>
        <c:tickLblPos val="nextTo"/>
        <c:crossAx val="79837440"/>
        <c:crosses val="autoZero"/>
        <c:auto val="1"/>
        <c:lblAlgn val="ctr"/>
        <c:lblOffset val="100"/>
      </c:catAx>
      <c:valAx>
        <c:axId val="79837440"/>
        <c:scaling>
          <c:orientation val="minMax"/>
        </c:scaling>
        <c:axPos val="l"/>
        <c:majorGridlines/>
        <c:numFmt formatCode="0.00%" sourceLinked="1"/>
        <c:tickLblPos val="nextTo"/>
        <c:crossAx val="798359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24F02E-ECF4-4D17-92D3-055BED9E3F3F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060D48-4545-4ABD-9D88-A3F563D11C03}">
      <dgm:prSet phldrT="[Text]"/>
      <dgm:spPr/>
      <dgm:t>
        <a:bodyPr/>
        <a:lstStyle/>
        <a:p>
          <a:r>
            <a:rPr lang="en-US" dirty="0" smtClean="0"/>
            <a:t>Strategic Recruitment</a:t>
          </a:r>
          <a:endParaRPr lang="en-US" dirty="0"/>
        </a:p>
      </dgm:t>
    </dgm:pt>
    <dgm:pt modelId="{14D8840C-D33D-4486-B7AB-D9DE0577B4DB}" type="parTrans" cxnId="{4FE8CCB6-DAFA-484B-A121-937D1FA3CF8B}">
      <dgm:prSet/>
      <dgm:spPr/>
      <dgm:t>
        <a:bodyPr/>
        <a:lstStyle/>
        <a:p>
          <a:endParaRPr lang="en-US"/>
        </a:p>
      </dgm:t>
    </dgm:pt>
    <dgm:pt modelId="{170BFE87-36C3-44CF-A050-389AD59A8957}" type="sibTrans" cxnId="{4FE8CCB6-DAFA-484B-A121-937D1FA3CF8B}">
      <dgm:prSet/>
      <dgm:spPr/>
      <dgm:t>
        <a:bodyPr/>
        <a:lstStyle/>
        <a:p>
          <a:endParaRPr lang="en-US" dirty="0"/>
        </a:p>
      </dgm:t>
    </dgm:pt>
    <dgm:pt modelId="{BFF89117-9D97-45ED-8B57-BBFA2930E8C2}">
      <dgm:prSet phldrT="[Text]"/>
      <dgm:spPr/>
      <dgm:t>
        <a:bodyPr/>
        <a:lstStyle/>
        <a:p>
          <a:r>
            <a:rPr lang="en-US" dirty="0" smtClean="0"/>
            <a:t>Engaged</a:t>
          </a:r>
        </a:p>
        <a:p>
          <a:r>
            <a:rPr lang="en-US" dirty="0" smtClean="0"/>
            <a:t>Workforce</a:t>
          </a:r>
          <a:endParaRPr lang="en-US" dirty="0"/>
        </a:p>
      </dgm:t>
    </dgm:pt>
    <dgm:pt modelId="{2CA453C9-2A30-4BC8-9310-3019A74C6D1C}" type="parTrans" cxnId="{176B0693-89C0-4F53-B106-672E7E54CF44}">
      <dgm:prSet/>
      <dgm:spPr/>
      <dgm:t>
        <a:bodyPr/>
        <a:lstStyle/>
        <a:p>
          <a:endParaRPr lang="en-US"/>
        </a:p>
      </dgm:t>
    </dgm:pt>
    <dgm:pt modelId="{9861F7D3-18B9-4044-8314-A806AE077EC7}" type="sibTrans" cxnId="{176B0693-89C0-4F53-B106-672E7E54CF44}">
      <dgm:prSet/>
      <dgm:spPr/>
      <dgm:t>
        <a:bodyPr/>
        <a:lstStyle/>
        <a:p>
          <a:endParaRPr lang="en-US"/>
        </a:p>
      </dgm:t>
    </dgm:pt>
    <dgm:pt modelId="{797CB7E4-E2F4-431F-95A6-040266A4BB1A}">
      <dgm:prSet phldrT="[Text]"/>
      <dgm:spPr/>
      <dgm:t>
        <a:bodyPr/>
        <a:lstStyle/>
        <a:p>
          <a:r>
            <a:rPr lang="en-US" dirty="0" smtClean="0"/>
            <a:t>Total Rewards Alignment</a:t>
          </a:r>
          <a:endParaRPr lang="en-US" dirty="0"/>
        </a:p>
      </dgm:t>
    </dgm:pt>
    <dgm:pt modelId="{6238A2CF-7DDE-4A24-8DEF-1964651F0752}" type="parTrans" cxnId="{716861EB-32CA-428A-8E36-039F0506650E}">
      <dgm:prSet/>
      <dgm:spPr/>
      <dgm:t>
        <a:bodyPr/>
        <a:lstStyle/>
        <a:p>
          <a:endParaRPr lang="en-US"/>
        </a:p>
      </dgm:t>
    </dgm:pt>
    <dgm:pt modelId="{B503D87C-66F4-46FF-A0C6-6DE557C86AB1}" type="sibTrans" cxnId="{716861EB-32CA-428A-8E36-039F0506650E}">
      <dgm:prSet/>
      <dgm:spPr/>
      <dgm:t>
        <a:bodyPr/>
        <a:lstStyle/>
        <a:p>
          <a:endParaRPr lang="en-US"/>
        </a:p>
      </dgm:t>
    </dgm:pt>
    <dgm:pt modelId="{71AABBCA-12B0-41ED-BA0C-CD2B106871C2}">
      <dgm:prSet phldrT="[Text]"/>
      <dgm:spPr/>
      <dgm:t>
        <a:bodyPr/>
        <a:lstStyle/>
        <a:p>
          <a:r>
            <a:rPr lang="en-US" dirty="0" smtClean="0"/>
            <a:t>Career Development</a:t>
          </a:r>
          <a:endParaRPr lang="en-US" dirty="0"/>
        </a:p>
      </dgm:t>
    </dgm:pt>
    <dgm:pt modelId="{50337C0B-9D78-44E3-8684-C136E56EB7B2}" type="parTrans" cxnId="{715E13BD-5DB8-4054-89C4-7A70A2778A1B}">
      <dgm:prSet/>
      <dgm:spPr/>
      <dgm:t>
        <a:bodyPr/>
        <a:lstStyle/>
        <a:p>
          <a:endParaRPr lang="en-US"/>
        </a:p>
      </dgm:t>
    </dgm:pt>
    <dgm:pt modelId="{77DCEAD9-0C4C-404D-A04C-A5DEDD85E6E8}" type="sibTrans" cxnId="{715E13BD-5DB8-4054-89C4-7A70A2778A1B}">
      <dgm:prSet/>
      <dgm:spPr/>
      <dgm:t>
        <a:bodyPr/>
        <a:lstStyle/>
        <a:p>
          <a:endParaRPr lang="en-US"/>
        </a:p>
      </dgm:t>
    </dgm:pt>
    <dgm:pt modelId="{FC0FAF1C-D21F-4039-BE26-2DB3D83C49B9}">
      <dgm:prSet phldrT="[Text]"/>
      <dgm:spPr/>
      <dgm:t>
        <a:bodyPr/>
        <a:lstStyle/>
        <a:p>
          <a:r>
            <a:rPr lang="en-US" dirty="0" smtClean="0"/>
            <a:t>Succession Management</a:t>
          </a:r>
          <a:endParaRPr lang="en-US" dirty="0"/>
        </a:p>
      </dgm:t>
    </dgm:pt>
    <dgm:pt modelId="{D162187A-2228-4705-A6EC-877675CB0922}" type="parTrans" cxnId="{F60CF047-35B4-4EC8-A81D-4483D17B8CA4}">
      <dgm:prSet/>
      <dgm:spPr/>
      <dgm:t>
        <a:bodyPr/>
        <a:lstStyle/>
        <a:p>
          <a:endParaRPr lang="en-US"/>
        </a:p>
      </dgm:t>
    </dgm:pt>
    <dgm:pt modelId="{F8281B60-7194-47B6-9F92-77D73C522A5E}" type="sibTrans" cxnId="{F60CF047-35B4-4EC8-A81D-4483D17B8CA4}">
      <dgm:prSet/>
      <dgm:spPr/>
      <dgm:t>
        <a:bodyPr/>
        <a:lstStyle/>
        <a:p>
          <a:endParaRPr lang="en-US"/>
        </a:p>
      </dgm:t>
    </dgm:pt>
    <dgm:pt modelId="{48D1CA98-45EC-44C0-A197-97069C4B4B01}" type="pres">
      <dgm:prSet presAssocID="{0324F02E-ECF4-4D17-92D3-055BED9E3F3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C70549-941A-4F28-918F-4ADFDAB9700F}" type="pres">
      <dgm:prSet presAssocID="{0324F02E-ECF4-4D17-92D3-055BED9E3F3F}" presName="cycle" presStyleCnt="0"/>
      <dgm:spPr/>
    </dgm:pt>
    <dgm:pt modelId="{56FDE26C-5A81-4F72-BBB9-3CDCE39751EA}" type="pres">
      <dgm:prSet presAssocID="{41060D48-4545-4ABD-9D88-A3F563D11C03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AAA85-A8C4-42FB-AF02-D5A1A6EE25C8}" type="pres">
      <dgm:prSet presAssocID="{170BFE87-36C3-44CF-A050-389AD59A8957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490E9227-5F1A-4BD7-8604-BAA7974B7146}" type="pres">
      <dgm:prSet presAssocID="{BFF89117-9D97-45ED-8B57-BBFA2930E8C2}" presName="nodeFollowingNodes" presStyleLbl="node1" presStyleIdx="1" presStyleCnt="5" custRadScaleRad="117223" custRadScaleInc="7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8D84C-F2F0-400D-989C-5175DED8C3D4}" type="pres">
      <dgm:prSet presAssocID="{797CB7E4-E2F4-431F-95A6-040266A4BB1A}" presName="nodeFollowingNodes" presStyleLbl="node1" presStyleIdx="2" presStyleCnt="5" custRadScaleRad="102014" custRadScaleInc="-304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6E07A-9FB9-4A45-AB3A-35D4B069C133}" type="pres">
      <dgm:prSet presAssocID="{71AABBCA-12B0-41ED-BA0C-CD2B106871C2}" presName="nodeFollowingNodes" presStyleLbl="node1" presStyleIdx="3" presStyleCnt="5" custRadScaleRad="114499" custRadScaleInc="37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6DB92-F3AF-4DD0-A643-6F48453F1E54}" type="pres">
      <dgm:prSet presAssocID="{FC0FAF1C-D21F-4039-BE26-2DB3D83C49B9}" presName="nodeFollowingNodes" presStyleLbl="node1" presStyleIdx="4" presStyleCnt="5" custRadScaleRad="112876" custRadScaleInc="-40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E8CCB6-DAFA-484B-A121-937D1FA3CF8B}" srcId="{0324F02E-ECF4-4D17-92D3-055BED9E3F3F}" destId="{41060D48-4545-4ABD-9D88-A3F563D11C03}" srcOrd="0" destOrd="0" parTransId="{14D8840C-D33D-4486-B7AB-D9DE0577B4DB}" sibTransId="{170BFE87-36C3-44CF-A050-389AD59A8957}"/>
    <dgm:cxn modelId="{15C5EF76-A611-4513-9007-96A5E625BFD2}" type="presOf" srcId="{170BFE87-36C3-44CF-A050-389AD59A8957}" destId="{969AAA85-A8C4-42FB-AF02-D5A1A6EE25C8}" srcOrd="0" destOrd="0" presId="urn:microsoft.com/office/officeart/2005/8/layout/cycle3"/>
    <dgm:cxn modelId="{76ABB97E-4202-4754-9ABD-D2CCE6BC018D}" type="presOf" srcId="{BFF89117-9D97-45ED-8B57-BBFA2930E8C2}" destId="{490E9227-5F1A-4BD7-8604-BAA7974B7146}" srcOrd="0" destOrd="0" presId="urn:microsoft.com/office/officeart/2005/8/layout/cycle3"/>
    <dgm:cxn modelId="{176B0693-89C0-4F53-B106-672E7E54CF44}" srcId="{0324F02E-ECF4-4D17-92D3-055BED9E3F3F}" destId="{BFF89117-9D97-45ED-8B57-BBFA2930E8C2}" srcOrd="1" destOrd="0" parTransId="{2CA453C9-2A30-4BC8-9310-3019A74C6D1C}" sibTransId="{9861F7D3-18B9-4044-8314-A806AE077EC7}"/>
    <dgm:cxn modelId="{715E13BD-5DB8-4054-89C4-7A70A2778A1B}" srcId="{0324F02E-ECF4-4D17-92D3-055BED9E3F3F}" destId="{71AABBCA-12B0-41ED-BA0C-CD2B106871C2}" srcOrd="3" destOrd="0" parTransId="{50337C0B-9D78-44E3-8684-C136E56EB7B2}" sibTransId="{77DCEAD9-0C4C-404D-A04C-A5DEDD85E6E8}"/>
    <dgm:cxn modelId="{518E8B0A-122C-4293-A45C-48D5FF3354E3}" type="presOf" srcId="{41060D48-4545-4ABD-9D88-A3F563D11C03}" destId="{56FDE26C-5A81-4F72-BBB9-3CDCE39751EA}" srcOrd="0" destOrd="0" presId="urn:microsoft.com/office/officeart/2005/8/layout/cycle3"/>
    <dgm:cxn modelId="{716861EB-32CA-428A-8E36-039F0506650E}" srcId="{0324F02E-ECF4-4D17-92D3-055BED9E3F3F}" destId="{797CB7E4-E2F4-431F-95A6-040266A4BB1A}" srcOrd="2" destOrd="0" parTransId="{6238A2CF-7DDE-4A24-8DEF-1964651F0752}" sibTransId="{B503D87C-66F4-46FF-A0C6-6DE557C86AB1}"/>
    <dgm:cxn modelId="{B246B12B-87F6-45CC-9EB5-608C6E9AE965}" type="presOf" srcId="{FC0FAF1C-D21F-4039-BE26-2DB3D83C49B9}" destId="{4096DB92-F3AF-4DD0-A643-6F48453F1E54}" srcOrd="0" destOrd="0" presId="urn:microsoft.com/office/officeart/2005/8/layout/cycle3"/>
    <dgm:cxn modelId="{3DDE735D-6226-4361-8F4A-385D6C79E2EA}" type="presOf" srcId="{71AABBCA-12B0-41ED-BA0C-CD2B106871C2}" destId="{D936E07A-9FB9-4A45-AB3A-35D4B069C133}" srcOrd="0" destOrd="0" presId="urn:microsoft.com/office/officeart/2005/8/layout/cycle3"/>
    <dgm:cxn modelId="{B529DF16-6D41-4723-8FB1-3C675B030776}" type="presOf" srcId="{797CB7E4-E2F4-431F-95A6-040266A4BB1A}" destId="{0488D84C-F2F0-400D-989C-5175DED8C3D4}" srcOrd="0" destOrd="0" presId="urn:microsoft.com/office/officeart/2005/8/layout/cycle3"/>
    <dgm:cxn modelId="{15276794-8727-4B23-82F8-DFF8FCEEF83B}" type="presOf" srcId="{0324F02E-ECF4-4D17-92D3-055BED9E3F3F}" destId="{48D1CA98-45EC-44C0-A197-97069C4B4B01}" srcOrd="0" destOrd="0" presId="urn:microsoft.com/office/officeart/2005/8/layout/cycle3"/>
    <dgm:cxn modelId="{F60CF047-35B4-4EC8-A81D-4483D17B8CA4}" srcId="{0324F02E-ECF4-4D17-92D3-055BED9E3F3F}" destId="{FC0FAF1C-D21F-4039-BE26-2DB3D83C49B9}" srcOrd="4" destOrd="0" parTransId="{D162187A-2228-4705-A6EC-877675CB0922}" sibTransId="{F8281B60-7194-47B6-9F92-77D73C522A5E}"/>
    <dgm:cxn modelId="{AE1E03D3-60E6-4F20-8A02-912D67A686E8}" type="presParOf" srcId="{48D1CA98-45EC-44C0-A197-97069C4B4B01}" destId="{C0C70549-941A-4F28-918F-4ADFDAB9700F}" srcOrd="0" destOrd="0" presId="urn:microsoft.com/office/officeart/2005/8/layout/cycle3"/>
    <dgm:cxn modelId="{319F6264-0B48-4CFB-8D4C-ACB6048B4692}" type="presParOf" srcId="{C0C70549-941A-4F28-918F-4ADFDAB9700F}" destId="{56FDE26C-5A81-4F72-BBB9-3CDCE39751EA}" srcOrd="0" destOrd="0" presId="urn:microsoft.com/office/officeart/2005/8/layout/cycle3"/>
    <dgm:cxn modelId="{4CD97247-D477-468C-94B3-D52B52B3A157}" type="presParOf" srcId="{C0C70549-941A-4F28-918F-4ADFDAB9700F}" destId="{969AAA85-A8C4-42FB-AF02-D5A1A6EE25C8}" srcOrd="1" destOrd="0" presId="urn:microsoft.com/office/officeart/2005/8/layout/cycle3"/>
    <dgm:cxn modelId="{7763616E-8C24-4CA7-A50D-12A5AC45AE85}" type="presParOf" srcId="{C0C70549-941A-4F28-918F-4ADFDAB9700F}" destId="{490E9227-5F1A-4BD7-8604-BAA7974B7146}" srcOrd="2" destOrd="0" presId="urn:microsoft.com/office/officeart/2005/8/layout/cycle3"/>
    <dgm:cxn modelId="{E162490A-2372-4C56-BC06-6C9332FD9B50}" type="presParOf" srcId="{C0C70549-941A-4F28-918F-4ADFDAB9700F}" destId="{0488D84C-F2F0-400D-989C-5175DED8C3D4}" srcOrd="3" destOrd="0" presId="urn:microsoft.com/office/officeart/2005/8/layout/cycle3"/>
    <dgm:cxn modelId="{C41D17CB-340D-41B4-8DAC-A3322CB7D848}" type="presParOf" srcId="{C0C70549-941A-4F28-918F-4ADFDAB9700F}" destId="{D936E07A-9FB9-4A45-AB3A-35D4B069C133}" srcOrd="4" destOrd="0" presId="urn:microsoft.com/office/officeart/2005/8/layout/cycle3"/>
    <dgm:cxn modelId="{A59A8218-BC88-44B7-8D03-F8EA3A592208}" type="presParOf" srcId="{C0C70549-941A-4F28-918F-4ADFDAB9700F}" destId="{4096DB92-F3AF-4DD0-A643-6F48453F1E54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24F02E-ECF4-4D17-92D3-055BED9E3F3F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060D48-4545-4ABD-9D88-A3F563D11C03}">
      <dgm:prSet phldrT="[Text]" custT="1"/>
      <dgm:spPr/>
      <dgm:t>
        <a:bodyPr/>
        <a:lstStyle/>
        <a:p>
          <a:r>
            <a:rPr lang="en-US" sz="1600" dirty="0" smtClean="0"/>
            <a:t>Strategic Recruitment</a:t>
          </a:r>
        </a:p>
        <a:p>
          <a:r>
            <a:rPr lang="en-US" sz="2000" b="0" dirty="0" smtClean="0">
              <a:solidFill>
                <a:schemeClr val="accent5">
                  <a:lumMod val="75000"/>
                </a:schemeClr>
              </a:solidFill>
            </a:rPr>
            <a:t>On-line application</a:t>
          </a:r>
        </a:p>
        <a:p>
          <a:r>
            <a:rPr lang="en-US" sz="2000" b="0" dirty="0" smtClean="0">
              <a:solidFill>
                <a:schemeClr val="accent5">
                  <a:lumMod val="75000"/>
                </a:schemeClr>
              </a:solidFill>
            </a:rPr>
            <a:t>Comprehensive plan</a:t>
          </a:r>
          <a:endParaRPr lang="en-US" sz="2000" b="0" dirty="0">
            <a:solidFill>
              <a:schemeClr val="accent5">
                <a:lumMod val="75000"/>
              </a:schemeClr>
            </a:solidFill>
          </a:endParaRPr>
        </a:p>
      </dgm:t>
    </dgm:pt>
    <dgm:pt modelId="{14D8840C-D33D-4486-B7AB-D9DE0577B4DB}" type="parTrans" cxnId="{4FE8CCB6-DAFA-484B-A121-937D1FA3CF8B}">
      <dgm:prSet/>
      <dgm:spPr/>
      <dgm:t>
        <a:bodyPr/>
        <a:lstStyle/>
        <a:p>
          <a:endParaRPr lang="en-US"/>
        </a:p>
      </dgm:t>
    </dgm:pt>
    <dgm:pt modelId="{170BFE87-36C3-44CF-A050-389AD59A8957}" type="sibTrans" cxnId="{4FE8CCB6-DAFA-484B-A121-937D1FA3CF8B}">
      <dgm:prSet/>
      <dgm:spPr/>
      <dgm:t>
        <a:bodyPr/>
        <a:lstStyle/>
        <a:p>
          <a:endParaRPr lang="en-US" dirty="0"/>
        </a:p>
      </dgm:t>
    </dgm:pt>
    <dgm:pt modelId="{BFF89117-9D97-45ED-8B57-BBFA2930E8C2}">
      <dgm:prSet phldrT="[Text]" custT="1"/>
      <dgm:spPr/>
      <dgm:t>
        <a:bodyPr/>
        <a:lstStyle/>
        <a:p>
          <a:r>
            <a:rPr lang="en-US" sz="1500" dirty="0" smtClean="0"/>
            <a:t>Engaged Workforce</a:t>
          </a:r>
        </a:p>
        <a:p>
          <a:r>
            <a:rPr lang="en-US" sz="1600" b="0" dirty="0" smtClean="0">
              <a:solidFill>
                <a:schemeClr val="accent5">
                  <a:lumMod val="75000"/>
                </a:schemeClr>
              </a:solidFill>
            </a:rPr>
            <a:t>Performance Management </a:t>
          </a:r>
        </a:p>
        <a:p>
          <a:r>
            <a:rPr lang="en-US" sz="1800" b="0" dirty="0" smtClean="0">
              <a:solidFill>
                <a:schemeClr val="accent5">
                  <a:lumMod val="75000"/>
                </a:schemeClr>
              </a:solidFill>
            </a:rPr>
            <a:t>Recognition Practices</a:t>
          </a:r>
        </a:p>
        <a:p>
          <a:r>
            <a:rPr lang="en-US" sz="1600" b="0" dirty="0" smtClean="0">
              <a:solidFill>
                <a:schemeClr val="accent5">
                  <a:lumMod val="75000"/>
                </a:schemeClr>
              </a:solidFill>
            </a:rPr>
            <a:t>Employee Engagement Teams</a:t>
          </a:r>
        </a:p>
        <a:p>
          <a:endParaRPr lang="en-US" sz="1500" dirty="0"/>
        </a:p>
      </dgm:t>
    </dgm:pt>
    <dgm:pt modelId="{2CA453C9-2A30-4BC8-9310-3019A74C6D1C}" type="parTrans" cxnId="{176B0693-89C0-4F53-B106-672E7E54CF44}">
      <dgm:prSet/>
      <dgm:spPr/>
      <dgm:t>
        <a:bodyPr/>
        <a:lstStyle/>
        <a:p>
          <a:endParaRPr lang="en-US"/>
        </a:p>
      </dgm:t>
    </dgm:pt>
    <dgm:pt modelId="{9861F7D3-18B9-4044-8314-A806AE077EC7}" type="sibTrans" cxnId="{176B0693-89C0-4F53-B106-672E7E54CF44}">
      <dgm:prSet/>
      <dgm:spPr/>
      <dgm:t>
        <a:bodyPr/>
        <a:lstStyle/>
        <a:p>
          <a:endParaRPr lang="en-US"/>
        </a:p>
      </dgm:t>
    </dgm:pt>
    <dgm:pt modelId="{797CB7E4-E2F4-431F-95A6-040266A4BB1A}">
      <dgm:prSet phldrT="[Text]" custT="1"/>
      <dgm:spPr/>
      <dgm:t>
        <a:bodyPr/>
        <a:lstStyle/>
        <a:p>
          <a:r>
            <a:rPr lang="en-US" sz="1600" dirty="0" smtClean="0"/>
            <a:t>Total Rewards Alignment</a:t>
          </a:r>
        </a:p>
        <a:p>
          <a:r>
            <a:rPr lang="en-US" sz="2400" dirty="0" smtClean="0">
              <a:solidFill>
                <a:schemeClr val="accent5">
                  <a:lumMod val="75000"/>
                </a:schemeClr>
              </a:solidFill>
            </a:rPr>
            <a:t>Compensation &amp; Benefits</a:t>
          </a:r>
        </a:p>
        <a:p>
          <a:r>
            <a:rPr lang="en-US" sz="2400" dirty="0" smtClean="0">
              <a:solidFill>
                <a:schemeClr val="accent5">
                  <a:lumMod val="75000"/>
                </a:schemeClr>
              </a:solidFill>
            </a:rPr>
            <a:t>Wellness</a:t>
          </a:r>
        </a:p>
      </dgm:t>
    </dgm:pt>
    <dgm:pt modelId="{6238A2CF-7DDE-4A24-8DEF-1964651F0752}" type="parTrans" cxnId="{716861EB-32CA-428A-8E36-039F0506650E}">
      <dgm:prSet/>
      <dgm:spPr/>
      <dgm:t>
        <a:bodyPr/>
        <a:lstStyle/>
        <a:p>
          <a:endParaRPr lang="en-US"/>
        </a:p>
      </dgm:t>
    </dgm:pt>
    <dgm:pt modelId="{B503D87C-66F4-46FF-A0C6-6DE557C86AB1}" type="sibTrans" cxnId="{716861EB-32CA-428A-8E36-039F0506650E}">
      <dgm:prSet/>
      <dgm:spPr/>
      <dgm:t>
        <a:bodyPr/>
        <a:lstStyle/>
        <a:p>
          <a:endParaRPr lang="en-US"/>
        </a:p>
      </dgm:t>
    </dgm:pt>
    <dgm:pt modelId="{71AABBCA-12B0-41ED-BA0C-CD2B106871C2}">
      <dgm:prSet phldrT="[Text]" custT="1"/>
      <dgm:spPr/>
      <dgm:t>
        <a:bodyPr/>
        <a:lstStyle/>
        <a:p>
          <a:r>
            <a:rPr lang="en-US" sz="1600" dirty="0" smtClean="0"/>
            <a:t>Career Development</a:t>
          </a:r>
        </a:p>
        <a:p>
          <a:r>
            <a:rPr lang="en-US" sz="1600" dirty="0" smtClean="0">
              <a:solidFill>
                <a:schemeClr val="accent5">
                  <a:lumMod val="75000"/>
                </a:schemeClr>
              </a:solidFill>
            </a:rPr>
            <a:t>Competency Based Opportunities</a:t>
          </a:r>
          <a:endParaRPr lang="en-US" sz="1600" dirty="0">
            <a:solidFill>
              <a:schemeClr val="accent5">
                <a:lumMod val="75000"/>
              </a:schemeClr>
            </a:solidFill>
          </a:endParaRPr>
        </a:p>
      </dgm:t>
    </dgm:pt>
    <dgm:pt modelId="{50337C0B-9D78-44E3-8684-C136E56EB7B2}" type="parTrans" cxnId="{715E13BD-5DB8-4054-89C4-7A70A2778A1B}">
      <dgm:prSet/>
      <dgm:spPr/>
      <dgm:t>
        <a:bodyPr/>
        <a:lstStyle/>
        <a:p>
          <a:endParaRPr lang="en-US"/>
        </a:p>
      </dgm:t>
    </dgm:pt>
    <dgm:pt modelId="{77DCEAD9-0C4C-404D-A04C-A5DEDD85E6E8}" type="sibTrans" cxnId="{715E13BD-5DB8-4054-89C4-7A70A2778A1B}">
      <dgm:prSet/>
      <dgm:spPr/>
      <dgm:t>
        <a:bodyPr/>
        <a:lstStyle/>
        <a:p>
          <a:endParaRPr lang="en-US"/>
        </a:p>
      </dgm:t>
    </dgm:pt>
    <dgm:pt modelId="{FC0FAF1C-D21F-4039-BE26-2DB3D83C49B9}">
      <dgm:prSet phldrT="[Text]" custT="1"/>
      <dgm:spPr/>
      <dgm:t>
        <a:bodyPr/>
        <a:lstStyle/>
        <a:p>
          <a:r>
            <a:rPr lang="en-US" sz="1600" dirty="0" smtClean="0"/>
            <a:t>Succession Management</a:t>
          </a:r>
        </a:p>
        <a:p>
          <a:r>
            <a:rPr lang="en-US" sz="1600" dirty="0" smtClean="0">
              <a:solidFill>
                <a:schemeClr val="accent5">
                  <a:lumMod val="75000"/>
                </a:schemeClr>
              </a:solidFill>
            </a:rPr>
            <a:t>Internal Administrator Pool</a:t>
          </a:r>
          <a:endParaRPr lang="en-US" sz="1600" dirty="0">
            <a:solidFill>
              <a:schemeClr val="accent5">
                <a:lumMod val="75000"/>
              </a:schemeClr>
            </a:solidFill>
          </a:endParaRPr>
        </a:p>
      </dgm:t>
    </dgm:pt>
    <dgm:pt modelId="{D162187A-2228-4705-A6EC-877675CB0922}" type="parTrans" cxnId="{F60CF047-35B4-4EC8-A81D-4483D17B8CA4}">
      <dgm:prSet/>
      <dgm:spPr/>
      <dgm:t>
        <a:bodyPr/>
        <a:lstStyle/>
        <a:p>
          <a:endParaRPr lang="en-US"/>
        </a:p>
      </dgm:t>
    </dgm:pt>
    <dgm:pt modelId="{F8281B60-7194-47B6-9F92-77D73C522A5E}" type="sibTrans" cxnId="{F60CF047-35B4-4EC8-A81D-4483D17B8CA4}">
      <dgm:prSet/>
      <dgm:spPr/>
      <dgm:t>
        <a:bodyPr/>
        <a:lstStyle/>
        <a:p>
          <a:endParaRPr lang="en-US"/>
        </a:p>
      </dgm:t>
    </dgm:pt>
    <dgm:pt modelId="{48D1CA98-45EC-44C0-A197-97069C4B4B01}" type="pres">
      <dgm:prSet presAssocID="{0324F02E-ECF4-4D17-92D3-055BED9E3F3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C70549-941A-4F28-918F-4ADFDAB9700F}" type="pres">
      <dgm:prSet presAssocID="{0324F02E-ECF4-4D17-92D3-055BED9E3F3F}" presName="cycle" presStyleCnt="0"/>
      <dgm:spPr/>
    </dgm:pt>
    <dgm:pt modelId="{56FDE26C-5A81-4F72-BBB9-3CDCE39751EA}" type="pres">
      <dgm:prSet presAssocID="{41060D48-4545-4ABD-9D88-A3F563D11C03}" presName="nodeFirstNode" presStyleLbl="node1" presStyleIdx="0" presStyleCnt="5" custScaleY="117642" custRadScaleRad="103731" custRadScaleInc="89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AAA85-A8C4-42FB-AF02-D5A1A6EE25C8}" type="pres">
      <dgm:prSet presAssocID="{170BFE87-36C3-44CF-A050-389AD59A8957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490E9227-5F1A-4BD7-8604-BAA7974B7146}" type="pres">
      <dgm:prSet presAssocID="{BFF89117-9D97-45ED-8B57-BBFA2930E8C2}" presName="nodeFollowingNodes" presStyleLbl="node1" presStyleIdx="1" presStyleCnt="5" custScaleY="168129" custRadScaleRad="112500" custRadScaleInc="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8D84C-F2F0-400D-989C-5175DED8C3D4}" type="pres">
      <dgm:prSet presAssocID="{797CB7E4-E2F4-431F-95A6-040266A4BB1A}" presName="nodeFollowingNodes" presStyleLbl="node1" presStyleIdx="2" presStyleCnt="5" custScaleY="131169" custRadScaleRad="73576" custRadScaleInc="16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6E07A-9FB9-4A45-AB3A-35D4B069C133}" type="pres">
      <dgm:prSet presAssocID="{71AABBCA-12B0-41ED-BA0C-CD2B106871C2}" presName="nodeFollowingNodes" presStyleLbl="node1" presStyleIdx="3" presStyleCnt="5" custScaleY="135133" custRadScaleRad="109937" custRadScaleInc="430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6DB92-F3AF-4DD0-A643-6F48453F1E54}" type="pres">
      <dgm:prSet presAssocID="{FC0FAF1C-D21F-4039-BE26-2DB3D83C49B9}" presName="nodeFollowingNodes" presStyleLbl="node1" presStyleIdx="4" presStyleCnt="5" custScaleY="132014" custRadScaleRad="113386" custRadScaleInc="3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5A9E90-33FE-4934-8DE8-0EF8DA741E4A}" type="presOf" srcId="{0324F02E-ECF4-4D17-92D3-055BED9E3F3F}" destId="{48D1CA98-45EC-44C0-A197-97069C4B4B01}" srcOrd="0" destOrd="0" presId="urn:microsoft.com/office/officeart/2005/8/layout/cycle3"/>
    <dgm:cxn modelId="{4FE8CCB6-DAFA-484B-A121-937D1FA3CF8B}" srcId="{0324F02E-ECF4-4D17-92D3-055BED9E3F3F}" destId="{41060D48-4545-4ABD-9D88-A3F563D11C03}" srcOrd="0" destOrd="0" parTransId="{14D8840C-D33D-4486-B7AB-D9DE0577B4DB}" sibTransId="{170BFE87-36C3-44CF-A050-389AD59A8957}"/>
    <dgm:cxn modelId="{176B0693-89C0-4F53-B106-672E7E54CF44}" srcId="{0324F02E-ECF4-4D17-92D3-055BED9E3F3F}" destId="{BFF89117-9D97-45ED-8B57-BBFA2930E8C2}" srcOrd="1" destOrd="0" parTransId="{2CA453C9-2A30-4BC8-9310-3019A74C6D1C}" sibTransId="{9861F7D3-18B9-4044-8314-A806AE077EC7}"/>
    <dgm:cxn modelId="{715E13BD-5DB8-4054-89C4-7A70A2778A1B}" srcId="{0324F02E-ECF4-4D17-92D3-055BED9E3F3F}" destId="{71AABBCA-12B0-41ED-BA0C-CD2B106871C2}" srcOrd="3" destOrd="0" parTransId="{50337C0B-9D78-44E3-8684-C136E56EB7B2}" sibTransId="{77DCEAD9-0C4C-404D-A04C-A5DEDD85E6E8}"/>
    <dgm:cxn modelId="{3EA4F02C-7F41-436B-A773-B54BCB75D8A4}" type="presOf" srcId="{797CB7E4-E2F4-431F-95A6-040266A4BB1A}" destId="{0488D84C-F2F0-400D-989C-5175DED8C3D4}" srcOrd="0" destOrd="0" presId="urn:microsoft.com/office/officeart/2005/8/layout/cycle3"/>
    <dgm:cxn modelId="{F513CD09-6304-410C-B1A8-7E862C478417}" type="presOf" srcId="{FC0FAF1C-D21F-4039-BE26-2DB3D83C49B9}" destId="{4096DB92-F3AF-4DD0-A643-6F48453F1E54}" srcOrd="0" destOrd="0" presId="urn:microsoft.com/office/officeart/2005/8/layout/cycle3"/>
    <dgm:cxn modelId="{716861EB-32CA-428A-8E36-039F0506650E}" srcId="{0324F02E-ECF4-4D17-92D3-055BED9E3F3F}" destId="{797CB7E4-E2F4-431F-95A6-040266A4BB1A}" srcOrd="2" destOrd="0" parTransId="{6238A2CF-7DDE-4A24-8DEF-1964651F0752}" sibTransId="{B503D87C-66F4-46FF-A0C6-6DE557C86AB1}"/>
    <dgm:cxn modelId="{45303DF8-C52F-4092-A503-B35A55409F53}" type="presOf" srcId="{170BFE87-36C3-44CF-A050-389AD59A8957}" destId="{969AAA85-A8C4-42FB-AF02-D5A1A6EE25C8}" srcOrd="0" destOrd="0" presId="urn:microsoft.com/office/officeart/2005/8/layout/cycle3"/>
    <dgm:cxn modelId="{7A52211B-C7EF-4C11-9F37-BA2B22E1CE0C}" type="presOf" srcId="{41060D48-4545-4ABD-9D88-A3F563D11C03}" destId="{56FDE26C-5A81-4F72-BBB9-3CDCE39751EA}" srcOrd="0" destOrd="0" presId="urn:microsoft.com/office/officeart/2005/8/layout/cycle3"/>
    <dgm:cxn modelId="{F1077867-03B1-4725-AB19-358631CC2FC8}" type="presOf" srcId="{71AABBCA-12B0-41ED-BA0C-CD2B106871C2}" destId="{D936E07A-9FB9-4A45-AB3A-35D4B069C133}" srcOrd="0" destOrd="0" presId="urn:microsoft.com/office/officeart/2005/8/layout/cycle3"/>
    <dgm:cxn modelId="{F60CF047-35B4-4EC8-A81D-4483D17B8CA4}" srcId="{0324F02E-ECF4-4D17-92D3-055BED9E3F3F}" destId="{FC0FAF1C-D21F-4039-BE26-2DB3D83C49B9}" srcOrd="4" destOrd="0" parTransId="{D162187A-2228-4705-A6EC-877675CB0922}" sibTransId="{F8281B60-7194-47B6-9F92-77D73C522A5E}"/>
    <dgm:cxn modelId="{D3573CC0-3050-4EC0-AD4E-AF266FD8A420}" type="presOf" srcId="{BFF89117-9D97-45ED-8B57-BBFA2930E8C2}" destId="{490E9227-5F1A-4BD7-8604-BAA7974B7146}" srcOrd="0" destOrd="0" presId="urn:microsoft.com/office/officeart/2005/8/layout/cycle3"/>
    <dgm:cxn modelId="{138AE68C-99D0-4A38-AD48-445611B3ABAF}" type="presParOf" srcId="{48D1CA98-45EC-44C0-A197-97069C4B4B01}" destId="{C0C70549-941A-4F28-918F-4ADFDAB9700F}" srcOrd="0" destOrd="0" presId="urn:microsoft.com/office/officeart/2005/8/layout/cycle3"/>
    <dgm:cxn modelId="{D34F47D9-F98A-417C-8D49-F5F38DE728F8}" type="presParOf" srcId="{C0C70549-941A-4F28-918F-4ADFDAB9700F}" destId="{56FDE26C-5A81-4F72-BBB9-3CDCE39751EA}" srcOrd="0" destOrd="0" presId="urn:microsoft.com/office/officeart/2005/8/layout/cycle3"/>
    <dgm:cxn modelId="{E34CF914-5083-42D4-A537-526079CD333F}" type="presParOf" srcId="{C0C70549-941A-4F28-918F-4ADFDAB9700F}" destId="{969AAA85-A8C4-42FB-AF02-D5A1A6EE25C8}" srcOrd="1" destOrd="0" presId="urn:microsoft.com/office/officeart/2005/8/layout/cycle3"/>
    <dgm:cxn modelId="{052C7A13-50D8-462D-A53B-55055D5A7F23}" type="presParOf" srcId="{C0C70549-941A-4F28-918F-4ADFDAB9700F}" destId="{490E9227-5F1A-4BD7-8604-BAA7974B7146}" srcOrd="2" destOrd="0" presId="urn:microsoft.com/office/officeart/2005/8/layout/cycle3"/>
    <dgm:cxn modelId="{6FAF9D5B-F02A-44D3-9C0B-2333DABC546B}" type="presParOf" srcId="{C0C70549-941A-4F28-918F-4ADFDAB9700F}" destId="{0488D84C-F2F0-400D-989C-5175DED8C3D4}" srcOrd="3" destOrd="0" presId="urn:microsoft.com/office/officeart/2005/8/layout/cycle3"/>
    <dgm:cxn modelId="{6F5AA500-E4DF-422B-903F-BBE271519912}" type="presParOf" srcId="{C0C70549-941A-4F28-918F-4ADFDAB9700F}" destId="{D936E07A-9FB9-4A45-AB3A-35D4B069C133}" srcOrd="4" destOrd="0" presId="urn:microsoft.com/office/officeart/2005/8/layout/cycle3"/>
    <dgm:cxn modelId="{0C8B8801-0412-470D-A848-14EA8C02849B}" type="presParOf" srcId="{C0C70549-941A-4F28-918F-4ADFDAB9700F}" destId="{4096DB92-F3AF-4DD0-A643-6F48453F1E54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9AAA85-A8C4-42FB-AF02-D5A1A6EE25C8}">
      <dsp:nvSpPr>
        <dsp:cNvPr id="0" name=""/>
        <dsp:cNvSpPr/>
      </dsp:nvSpPr>
      <dsp:spPr>
        <a:xfrm>
          <a:off x="1388992" y="-30641"/>
          <a:ext cx="5146815" cy="5146815"/>
        </a:xfrm>
        <a:prstGeom prst="circularArrow">
          <a:avLst>
            <a:gd name="adj1" fmla="val 5544"/>
            <a:gd name="adj2" fmla="val 330680"/>
            <a:gd name="adj3" fmla="val 13771573"/>
            <a:gd name="adj4" fmla="val 1738861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DE26C-5A81-4F72-BBB9-3CDCE39751EA}">
      <dsp:nvSpPr>
        <dsp:cNvPr id="0" name=""/>
        <dsp:cNvSpPr/>
      </dsp:nvSpPr>
      <dsp:spPr>
        <a:xfrm>
          <a:off x="2755106" y="1934"/>
          <a:ext cx="2414587" cy="1207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Strategic Recruitment</a:t>
          </a:r>
          <a:endParaRPr lang="en-US" sz="2600" kern="1200" dirty="0"/>
        </a:p>
      </dsp:txBody>
      <dsp:txXfrm>
        <a:off x="2755106" y="1934"/>
        <a:ext cx="2414587" cy="1207293"/>
      </dsp:txXfrm>
    </dsp:sp>
    <dsp:sp modelId="{490E9227-5F1A-4BD7-8604-BAA7974B7146}">
      <dsp:nvSpPr>
        <dsp:cNvPr id="0" name=""/>
        <dsp:cNvSpPr/>
      </dsp:nvSpPr>
      <dsp:spPr>
        <a:xfrm>
          <a:off x="5257806" y="1600187"/>
          <a:ext cx="2414587" cy="1207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Engaged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Workforce</a:t>
          </a:r>
          <a:endParaRPr lang="en-US" sz="2600" kern="1200" dirty="0"/>
        </a:p>
      </dsp:txBody>
      <dsp:txXfrm>
        <a:off x="5257806" y="1600187"/>
        <a:ext cx="2414587" cy="1207293"/>
      </dsp:txXfrm>
    </dsp:sp>
    <dsp:sp modelId="{0488D84C-F2F0-400D-989C-5175DED8C3D4}">
      <dsp:nvSpPr>
        <dsp:cNvPr id="0" name=""/>
        <dsp:cNvSpPr/>
      </dsp:nvSpPr>
      <dsp:spPr>
        <a:xfrm>
          <a:off x="4571998" y="3505194"/>
          <a:ext cx="2414587" cy="1207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Total Rewards Alignment</a:t>
          </a:r>
          <a:endParaRPr lang="en-US" sz="2600" kern="1200" dirty="0"/>
        </a:p>
      </dsp:txBody>
      <dsp:txXfrm>
        <a:off x="4571998" y="3505194"/>
        <a:ext cx="2414587" cy="1207293"/>
      </dsp:txXfrm>
    </dsp:sp>
    <dsp:sp modelId="{D936E07A-9FB9-4A45-AB3A-35D4B069C133}">
      <dsp:nvSpPr>
        <dsp:cNvPr id="0" name=""/>
        <dsp:cNvSpPr/>
      </dsp:nvSpPr>
      <dsp:spPr>
        <a:xfrm>
          <a:off x="609596" y="3505211"/>
          <a:ext cx="2414587" cy="1207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Career Development</a:t>
          </a:r>
          <a:endParaRPr lang="en-US" sz="2600" kern="1200" dirty="0"/>
        </a:p>
      </dsp:txBody>
      <dsp:txXfrm>
        <a:off x="609596" y="3505211"/>
        <a:ext cx="2414587" cy="1207293"/>
      </dsp:txXfrm>
    </dsp:sp>
    <dsp:sp modelId="{4096DB92-F3AF-4DD0-A643-6F48453F1E54}">
      <dsp:nvSpPr>
        <dsp:cNvPr id="0" name=""/>
        <dsp:cNvSpPr/>
      </dsp:nvSpPr>
      <dsp:spPr>
        <a:xfrm>
          <a:off x="368911" y="1530689"/>
          <a:ext cx="2414587" cy="12072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Succession Management</a:t>
          </a:r>
          <a:endParaRPr lang="en-US" sz="2600" kern="1200" dirty="0"/>
        </a:p>
      </dsp:txBody>
      <dsp:txXfrm>
        <a:off x="368911" y="1530689"/>
        <a:ext cx="2414587" cy="12072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9AAA85-A8C4-42FB-AF02-D5A1A6EE25C8}">
      <dsp:nvSpPr>
        <dsp:cNvPr id="0" name=""/>
        <dsp:cNvSpPr/>
      </dsp:nvSpPr>
      <dsp:spPr>
        <a:xfrm>
          <a:off x="1427419" y="-91065"/>
          <a:ext cx="5528962" cy="5528962"/>
        </a:xfrm>
        <a:prstGeom prst="circularArrow">
          <a:avLst>
            <a:gd name="adj1" fmla="val 5544"/>
            <a:gd name="adj2" fmla="val 330680"/>
            <a:gd name="adj3" fmla="val 13772722"/>
            <a:gd name="adj4" fmla="val 1738791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DE26C-5A81-4F72-BBB9-3CDCE39751EA}">
      <dsp:nvSpPr>
        <dsp:cNvPr id="0" name=""/>
        <dsp:cNvSpPr/>
      </dsp:nvSpPr>
      <dsp:spPr>
        <a:xfrm>
          <a:off x="2895608" y="-170496"/>
          <a:ext cx="2592585" cy="15249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Strategic Recruitment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accent5">
                  <a:lumMod val="75000"/>
                </a:schemeClr>
              </a:solidFill>
            </a:rPr>
            <a:t>On-line application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accent5">
                  <a:lumMod val="75000"/>
                </a:schemeClr>
              </a:solidFill>
            </a:rPr>
            <a:t>Comprehensive plan</a:t>
          </a:r>
          <a:endParaRPr lang="en-US" sz="2000" b="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2895608" y="-170496"/>
        <a:ext cx="2592585" cy="1524984"/>
      </dsp:txXfrm>
    </dsp:sp>
    <dsp:sp modelId="{490E9227-5F1A-4BD7-8604-BAA7974B7146}">
      <dsp:nvSpPr>
        <dsp:cNvPr id="0" name=""/>
        <dsp:cNvSpPr/>
      </dsp:nvSpPr>
      <dsp:spPr>
        <a:xfrm>
          <a:off x="5257796" y="1295387"/>
          <a:ext cx="2592585" cy="2179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Engaged Workforce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accent5">
                  <a:lumMod val="75000"/>
                </a:schemeClr>
              </a:solidFill>
            </a:rPr>
            <a:t>Performance Management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chemeClr val="accent5">
                  <a:lumMod val="75000"/>
                </a:schemeClr>
              </a:solidFill>
            </a:rPr>
            <a:t>Recognition Practices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accent5">
                  <a:lumMod val="75000"/>
                </a:schemeClr>
              </a:solidFill>
            </a:rPr>
            <a:t>Employee Engagement Teams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5257796" y="1295387"/>
        <a:ext cx="2592585" cy="2179444"/>
      </dsp:txXfrm>
    </dsp:sp>
    <dsp:sp modelId="{0488D84C-F2F0-400D-989C-5175DED8C3D4}">
      <dsp:nvSpPr>
        <dsp:cNvPr id="0" name=""/>
        <dsp:cNvSpPr/>
      </dsp:nvSpPr>
      <dsp:spPr>
        <a:xfrm>
          <a:off x="3428997" y="3657593"/>
          <a:ext cx="2592585" cy="17003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Total Rewards Alignment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accent5">
                  <a:lumMod val="75000"/>
                </a:schemeClr>
              </a:solidFill>
            </a:rPr>
            <a:t>Compensation &amp; Benefits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accent5">
                  <a:lumMod val="75000"/>
                </a:schemeClr>
              </a:solidFill>
            </a:rPr>
            <a:t>Wellness</a:t>
          </a:r>
        </a:p>
      </dsp:txBody>
      <dsp:txXfrm>
        <a:off x="3428997" y="3657593"/>
        <a:ext cx="2592585" cy="1700334"/>
      </dsp:txXfrm>
    </dsp:sp>
    <dsp:sp modelId="{D936E07A-9FB9-4A45-AB3A-35D4B069C133}">
      <dsp:nvSpPr>
        <dsp:cNvPr id="0" name=""/>
        <dsp:cNvSpPr/>
      </dsp:nvSpPr>
      <dsp:spPr>
        <a:xfrm>
          <a:off x="380999" y="3297442"/>
          <a:ext cx="2592585" cy="1751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Career Development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5">
                  <a:lumMod val="75000"/>
                </a:schemeClr>
              </a:solidFill>
            </a:rPr>
            <a:t>Competency Based Opportunities</a:t>
          </a:r>
          <a:endParaRPr lang="en-US" sz="16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0999" y="3297442"/>
        <a:ext cx="2592585" cy="1751719"/>
      </dsp:txXfrm>
    </dsp:sp>
    <dsp:sp modelId="{4096DB92-F3AF-4DD0-A643-6F48453F1E54}">
      <dsp:nvSpPr>
        <dsp:cNvPr id="0" name=""/>
        <dsp:cNvSpPr/>
      </dsp:nvSpPr>
      <dsp:spPr>
        <a:xfrm>
          <a:off x="152393" y="1184068"/>
          <a:ext cx="2592585" cy="17112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Succession Management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5">
                  <a:lumMod val="75000"/>
                </a:schemeClr>
              </a:solidFill>
            </a:rPr>
            <a:t>Internal Administrator Pool</a:t>
          </a:r>
          <a:endParaRPr lang="en-US" sz="16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152393" y="1184068"/>
        <a:ext cx="2592585" cy="1711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AEE62B4-0453-4D2D-881F-01FF323EE6CF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8CC4FD-7CCA-4D56-9C7E-0613B3C7F8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Restructured to align-increased</a:t>
            </a:r>
            <a:r>
              <a:rPr lang="en-US" baseline="0" dirty="0" smtClean="0"/>
              <a:t> vacant .8 HR Manager to 1.0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CC4FD-7CCA-4D56-9C7E-0613B3C7F8A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CC4FD-7CCA-4D56-9C7E-0613B3C7F8A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Clare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Strat</a:t>
            </a:r>
            <a:r>
              <a:rPr lang="en-US" baseline="0" dirty="0" smtClean="0"/>
              <a:t> Recruitment-on line app, screening tool</a:t>
            </a:r>
          </a:p>
          <a:p>
            <a:r>
              <a:rPr lang="en-US" baseline="0" dirty="0" smtClean="0"/>
              <a:t>Recruitment plan-</a:t>
            </a:r>
            <a:r>
              <a:rPr lang="en-US" baseline="0" dirty="0" err="1" smtClean="0"/>
              <a:t>Vandy</a:t>
            </a:r>
            <a:endParaRPr lang="en-US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Succession Mgt-</a:t>
            </a:r>
            <a:r>
              <a:rPr lang="en-US" baseline="0" dirty="0" err="1" smtClean="0"/>
              <a:t>Adm</a:t>
            </a:r>
            <a:r>
              <a:rPr lang="en-US" baseline="0" dirty="0" smtClean="0"/>
              <a:t> portfolio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Matt</a:t>
            </a:r>
          </a:p>
          <a:p>
            <a:r>
              <a:rPr lang="en-US" baseline="0" dirty="0" smtClean="0"/>
              <a:t>Engaged Workforce-APA, TPA, TA Pilot,  Merit Pay for Performance, </a:t>
            </a:r>
          </a:p>
          <a:p>
            <a:r>
              <a:rPr lang="en-US" baseline="0" dirty="0" smtClean="0"/>
              <a:t>John</a:t>
            </a:r>
          </a:p>
          <a:p>
            <a:r>
              <a:rPr lang="en-US" baseline="0" dirty="0" smtClean="0"/>
              <a:t>Work with Transportation</a:t>
            </a:r>
          </a:p>
          <a:p>
            <a:r>
              <a:rPr lang="en-US" baseline="0" dirty="0" smtClean="0"/>
              <a:t>Lorna</a:t>
            </a:r>
          </a:p>
          <a:p>
            <a:r>
              <a:rPr lang="en-US" baseline="0" dirty="0" smtClean="0"/>
              <a:t>Data from engagement survey-best practices in recognition</a:t>
            </a:r>
          </a:p>
          <a:p>
            <a:r>
              <a:rPr lang="en-US" baseline="0" dirty="0" smtClean="0"/>
              <a:t>Career Development-Learning Catalog</a:t>
            </a:r>
          </a:p>
          <a:p>
            <a:endParaRPr lang="en-US" baseline="0" dirty="0" smtClean="0"/>
          </a:p>
          <a:p>
            <a:r>
              <a:rPr lang="en-US" baseline="0" dirty="0" smtClean="0"/>
              <a:t>TR Alignment Market $ and Benefits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Leanne </a:t>
            </a:r>
          </a:p>
          <a:p>
            <a:r>
              <a:rPr lang="en-US" baseline="0" dirty="0" smtClean="0"/>
              <a:t>MSWLP, Wellness website, flu shots, mobile mammography (Story!)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CC4FD-7CCA-4D56-9C7E-0613B3C7F8A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 eaLnBrk="1" fontAlgn="ctr" latinLnBrk="0" hangingPunct="1"/>
            <a:r>
              <a:rPr lang="en-US" sz="1200" b="0" i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World at Work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estimates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2.5% compensation increase.</a:t>
            </a:r>
            <a:endParaRPr lang="en-US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CC4FD-7CCA-4D56-9C7E-0613B3C7F8A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dirty="0" smtClean="0">
                <a:solidFill>
                  <a:schemeClr val="bg1"/>
                </a:solidFill>
              </a:rPr>
              <a:t>Teacher</a:t>
            </a:r>
          </a:p>
          <a:p>
            <a:pPr fontAlgn="ctr"/>
            <a:r>
              <a:rPr lang="en-US" dirty="0" smtClean="0"/>
              <a:t>Meet competitive market with scale</a:t>
            </a:r>
          </a:p>
          <a:p>
            <a:pPr fontAlgn="ctr"/>
            <a:r>
              <a:rPr lang="en-US" dirty="0" smtClean="0"/>
              <a:t>Maintain anchor point on scale at 0, 10, 20 and 30 years of experience</a:t>
            </a:r>
          </a:p>
          <a:p>
            <a:pPr fontAlgn="ctr"/>
            <a:r>
              <a:rPr lang="en-US" dirty="0" smtClean="0"/>
              <a:t>Meet requirements for one-time state funding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CC4FD-7CCA-4D56-9C7E-0613B3C7F8A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 smtClean="0">
              <a:latin typeface="Constantia" pitchFamily="18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A76B0A-C79F-4D34-AA53-1E00E29F3B75}" type="slidenum">
              <a:rPr lang="en-US" smtClean="0"/>
              <a:pPr/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C2348-1D46-4368-A4CD-01D5623394A1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18D5C-51C1-4181-BEDF-F3083E8C44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10CE4-70A0-4E94-8A1D-EFAC3C6CC748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480BE-DEA4-48F2-8901-D24F8CF30E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0D99B-BD2D-4AEC-85F5-89723CBBA907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D9895-F909-49EB-9F1A-510A33F8C7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CC4D9-7DB3-4BF8-AF8C-9181DAF7E021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0984-32F6-44C8-ABD2-9367DFC7E4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02E1B-DA07-4F51-93FA-A7C749A1CA06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CC90-FD45-494E-9333-50D254903D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19C4D-F777-4C03-9C02-1DDEB116CA34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D412F-C00D-4E08-A4B1-771910D6F3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1B182-67A2-4927-BE2D-23E5AFE7F3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2FFCD-8A5C-4C36-B4AE-87F18C36431F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7C241-DAEE-41FF-B6C5-9DFCF620F925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9B04D-24CC-4DC4-AB11-C9F1F38CC1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80A67-C66C-4934-90C8-186B7CAC782B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CF95F-D806-45F7-9BB4-48D30FBC3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23A66-CC1F-46C4-8A1C-D1A04A9C0437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D5F32-C859-4EF9-9985-8CEDB63FF7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E391-945B-42FE-BA83-3E48E72A97BD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2B02F-037D-4530-B9AB-8977705D65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F0B967-C15E-498F-8E27-EE8A4C2E916C}" type="datetimeFigureOut">
              <a:rPr lang="en-US"/>
              <a:pPr>
                <a:defRPr/>
              </a:pPr>
              <a:t>2/5/2013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3B9B39-800D-4B14-9BF5-F7F317B025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5" r:id="rId1"/>
    <p:sldLayoutId id="2147483747" r:id="rId2"/>
    <p:sldLayoutId id="2147483756" r:id="rId3"/>
    <p:sldLayoutId id="2147483748" r:id="rId4"/>
    <p:sldLayoutId id="2147483757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Budget Work Session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Tuesday, February 5, 2013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dirty="0" smtClean="0"/>
              <a:t>Department of </a:t>
            </a:r>
            <a:br>
              <a:rPr dirty="0" smtClean="0"/>
            </a:br>
            <a:r>
              <a:rPr dirty="0" smtClean="0"/>
              <a:t>Human Resources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1336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2800" i="1" dirty="0" smtClean="0"/>
              <a:t>The mission of the Human Resources Department is to be a premier, customer service-focused team dedicated to aggressively providing excellent human resource support to Albemarle County Public Schools and Local Government.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dirty="0" smtClean="0"/>
              <a:t>Mission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077200" cy="762000"/>
          </a:xfrm>
        </p:spPr>
        <p:txBody>
          <a:bodyPr/>
          <a:lstStyle/>
          <a:p>
            <a:pPr algn="ctr"/>
            <a:r>
              <a:rPr lang="en-US" dirty="0" smtClean="0"/>
              <a:t>Talent Management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609600" y="1447800"/>
          <a:ext cx="7924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609600" y="1295400"/>
          <a:ext cx="7924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609600" y="152400"/>
            <a:ext cx="8077200" cy="838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Talent Management </a:t>
            </a:r>
            <a: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Highlights of our work</a:t>
            </a:r>
            <a:endParaRPr kumimoji="0" lang="en-US" sz="2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4000" dirty="0" smtClean="0">
                <a:solidFill>
                  <a:schemeClr val="bg1"/>
                </a:solidFill>
                <a:latin typeface="Gill Sans MT" pitchFamily="34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Gill Sans MT" pitchFamily="34" charset="0"/>
              </a:rPr>
            </a:br>
            <a:r>
              <a:rPr lang="en-US" sz="4400" dirty="0" smtClean="0"/>
              <a:t> Total Rewards Alignment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1371600"/>
            <a:ext cx="792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  <a:defRPr/>
            </a:pPr>
            <a:r>
              <a:rPr lang="en-US" sz="4400" dirty="0" smtClean="0">
                <a:solidFill>
                  <a:schemeClr val="bg1"/>
                </a:solidFill>
                <a:latin typeface="Gill Sans MT" pitchFamily="34" charset="0"/>
              </a:rPr>
              <a:t>Total Compensation Strategy </a:t>
            </a:r>
          </a:p>
          <a:p>
            <a:pPr eaLnBrk="1" hangingPunct="1">
              <a:buFontTx/>
              <a:buNone/>
              <a:defRPr/>
            </a:pPr>
            <a:r>
              <a:rPr 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Attract, retain and reward high performing employees</a:t>
            </a:r>
          </a:p>
          <a:p>
            <a:pPr lvl="1" eaLnBrk="1" hangingPunct="1">
              <a:defRPr/>
            </a:pPr>
            <a:endParaRPr lang="en-US" dirty="0" smtClean="0">
              <a:solidFill>
                <a:schemeClr val="bg1"/>
              </a:solidFill>
              <a:latin typeface="Gill Sans MT" pitchFamily="34" charset="0"/>
            </a:endParaRPr>
          </a:p>
          <a:p>
            <a:pPr fontAlgn="ctr"/>
            <a:r>
              <a:rPr lang="en-US" dirty="0" smtClean="0">
                <a:solidFill>
                  <a:schemeClr val="bg1"/>
                </a:solidFill>
              </a:rPr>
              <a:t>Classified Employees</a:t>
            </a:r>
          </a:p>
          <a:p>
            <a:pPr fontAlgn="ctr"/>
            <a:r>
              <a:rPr lang="en-US" dirty="0" smtClean="0"/>
              <a:t>2% pay for performance increase</a:t>
            </a:r>
          </a:p>
          <a:p>
            <a:pPr fontAlgn="ctr"/>
            <a:r>
              <a:rPr lang="en-US" dirty="0" smtClean="0"/>
              <a:t>Address position discrepancies identified as below defined market</a:t>
            </a:r>
          </a:p>
          <a:p>
            <a:pPr fontAlgn="ctr"/>
            <a:endParaRPr lang="en-US" dirty="0" smtClean="0"/>
          </a:p>
          <a:p>
            <a:pPr fontAlgn="ctr"/>
            <a:r>
              <a:rPr lang="en-US" dirty="0" smtClean="0">
                <a:solidFill>
                  <a:schemeClr val="bg1"/>
                </a:solidFill>
              </a:rPr>
              <a:t>Classified Scale</a:t>
            </a:r>
          </a:p>
          <a:p>
            <a:pPr fontAlgn="ctr"/>
            <a:r>
              <a:rPr lang="en-US" dirty="0" smtClean="0"/>
              <a:t>1% adjustment only impacts new hires and employees below the minimum</a:t>
            </a:r>
          </a:p>
          <a:p>
            <a:pPr fontAlgn="ctr"/>
            <a:endParaRPr lang="en-US" dirty="0" smtClean="0"/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 smtClean="0"/>
              <a:t>Total Rewards Alignment</a:t>
            </a:r>
            <a:br>
              <a:rPr lang="en-US" sz="3100" dirty="0" smtClean="0"/>
            </a:br>
            <a:r>
              <a:rPr lang="en-US" sz="3100" dirty="0" smtClean="0"/>
              <a:t> </a:t>
            </a:r>
            <a:r>
              <a:rPr lang="en-US" sz="4000" dirty="0" smtClean="0">
                <a:solidFill>
                  <a:schemeClr val="bg1"/>
                </a:solidFill>
              </a:rPr>
              <a:t>Teacher Scale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70887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381000" y="838200"/>
            <a:ext cx="8534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800" dirty="0">
                <a:latin typeface="Constantia" pitchFamily="18" charset="0"/>
              </a:rPr>
              <a:t>The department’s overall budget has remained relatively steady, although funds have been shifted to better align appropriations with expenditures.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2895600"/>
            <a:ext cx="81534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dirty="0">
                <a:latin typeface="+mn-lt"/>
              </a:rPr>
              <a:t>Historically, our largest operational expenses have been:</a:t>
            </a:r>
          </a:p>
          <a:p>
            <a:pPr>
              <a:defRPr/>
            </a:pPr>
            <a:endParaRPr lang="en-US" sz="2600" dirty="0"/>
          </a:p>
          <a:p>
            <a:pPr lvl="1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Constantia" pitchFamily="18" charset="0"/>
              </a:rPr>
              <a:t>Unemployment</a:t>
            </a:r>
          </a:p>
          <a:p>
            <a:pPr lvl="1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Constantia" pitchFamily="18" charset="0"/>
              </a:rPr>
              <a:t>Health Services</a:t>
            </a:r>
          </a:p>
          <a:p>
            <a:pPr lvl="1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Constantia" pitchFamily="18" charset="0"/>
              </a:rPr>
              <a:t>Background Checks</a:t>
            </a:r>
          </a:p>
          <a:p>
            <a:pPr lvl="1" indent="-457200">
              <a:buFont typeface="Arial" pitchFamily="34" charset="0"/>
              <a:buChar char="•"/>
              <a:defRPr/>
            </a:pPr>
            <a:r>
              <a:rPr lang="en-US" sz="2400" dirty="0">
                <a:latin typeface="Constantia" pitchFamily="18" charset="0"/>
              </a:rPr>
              <a:t>Professional Services Con</a:t>
            </a:r>
            <a:r>
              <a:rPr lang="en-US" sz="2400" b="1" dirty="0">
                <a:latin typeface="Constantia" pitchFamily="18" charset="0"/>
              </a:rPr>
              <a:t>s</a:t>
            </a:r>
            <a:r>
              <a:rPr lang="en-US" sz="2400" dirty="0">
                <a:latin typeface="Constantia" pitchFamily="18" charset="0"/>
              </a:rPr>
              <a:t>ultants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udents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562600" y="685800"/>
            <a:ext cx="3067050" cy="3028950"/>
          </a:xfrm>
        </p:spPr>
      </p:pic>
      <p:pic>
        <p:nvPicPr>
          <p:cNvPr id="5" name="Picture 4" descr="marins gr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1066800"/>
            <a:ext cx="3733800" cy="2698376"/>
          </a:xfrm>
          <a:prstGeom prst="rect">
            <a:avLst/>
          </a:prstGeom>
        </p:spPr>
      </p:pic>
      <p:pic>
        <p:nvPicPr>
          <p:cNvPr id="6" name="Picture 5" descr="vday p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200" y="4038600"/>
            <a:ext cx="38100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2017</TotalTime>
  <Words>296</Words>
  <Application>Microsoft Office PowerPoint</Application>
  <PresentationFormat>On-screen Show (4:3)</PresentationFormat>
  <Paragraphs>75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Paper</vt:lpstr>
      <vt:lpstr>Department of  Human Resources</vt:lpstr>
      <vt:lpstr>Mission</vt:lpstr>
      <vt:lpstr>Talent Management</vt:lpstr>
      <vt:lpstr>Slide 4</vt:lpstr>
      <vt:lpstr>      Total Rewards Alignment</vt:lpstr>
      <vt:lpstr>Total Rewards Alignment  Teacher Scale</vt:lpstr>
      <vt:lpstr>Slide 7</vt:lpstr>
      <vt:lpstr>Slide 8</vt:lpstr>
    </vt:vector>
  </TitlesOfParts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 Human Resources</dc:title>
  <dc:creator>branham</dc:creator>
  <cp:lastModifiedBy>lgerome</cp:lastModifiedBy>
  <cp:revision>70</cp:revision>
  <dcterms:created xsi:type="dcterms:W3CDTF">2013-01-24T16:50:46Z</dcterms:created>
  <dcterms:modified xsi:type="dcterms:W3CDTF">2013-02-05T20:16:04Z</dcterms:modified>
</cp:coreProperties>
</file>